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F71A4-108B-476D-B2CF-1B1CB91BCE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REPAIR AND RESTORATION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6EA14A-F8E0-4FE1-B65C-4525F472AD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of the North Pelham Easement August-Dec. 31, 2018</a:t>
            </a:r>
          </a:p>
        </p:txBody>
      </p:sp>
    </p:spTree>
    <p:extLst>
      <p:ext uri="{BB962C8B-B14F-4D97-AF65-F5344CB8AC3E}">
        <p14:creationId xmlns:p14="http://schemas.microsoft.com/office/powerpoint/2010/main" val="2482402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2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FA94DED7-0A28-4AD9-8747-E94113225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6F175609-91A3-416E-BC3D-7548FDE02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A3B0D54-9DF0-4FF8-A0AA-B4234DF35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8DC9C4-AF31-4E63-BAD5-E7CB8E575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79" y="1795849"/>
            <a:ext cx="3778870" cy="311481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solidFill>
                  <a:srgbClr val="FEFFFF"/>
                </a:solidFill>
              </a:rPr>
              <a:t>Nov. 30, 2018</a:t>
            </a:r>
          </a:p>
        </p:txBody>
      </p:sp>
      <p:pic>
        <p:nvPicPr>
          <p:cNvPr id="8" name="Content Placeholder 4" descr="A close up of a tree&#10;&#10;Description automatically generated">
            <a:extLst>
              <a:ext uri="{FF2B5EF4-FFF2-40B4-BE49-F238E27FC236}">
                <a16:creationId xmlns:a16="http://schemas.microsoft.com/office/drawing/2014/main" id="{9D7188EC-4961-4DB4-8A2A-39D3999779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61" r="26426" b="9092"/>
          <a:stretch/>
        </p:blipFill>
        <p:spPr>
          <a:xfrm rot="5400000">
            <a:off x="4986865" y="-347133"/>
            <a:ext cx="6858000" cy="7552267"/>
          </a:xfrm>
          <a:prstGeom prst="rect">
            <a:avLst/>
          </a:prstGeom>
        </p:spPr>
      </p:pic>
      <p:sp>
        <p:nvSpPr>
          <p:cNvPr id="60" name="Freeform 5">
            <a:extLst>
              <a:ext uri="{FF2B5EF4-FFF2-40B4-BE49-F238E27FC236}">
                <a16:creationId xmlns:a16="http://schemas.microsoft.com/office/drawing/2014/main" id="{64D236DE-BD07-488F-B236-DDEEFFF720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AD92733-035F-4205-9FA1-A62437BEB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279" y="5189400"/>
            <a:ext cx="3778870" cy="5442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FEFFFF"/>
                </a:solidFill>
              </a:rPr>
              <a:t>Sod is installed. </a:t>
            </a:r>
          </a:p>
        </p:txBody>
      </p:sp>
    </p:spTree>
    <p:extLst>
      <p:ext uri="{BB962C8B-B14F-4D97-AF65-F5344CB8AC3E}">
        <p14:creationId xmlns:p14="http://schemas.microsoft.com/office/powerpoint/2010/main" val="2135822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A9A118BC-BA81-4C93-ACF2-98CA894FA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37E1130-C53E-4FDB-8D84-886310389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8229600" cy="6858000"/>
          </a:xfrm>
          <a:prstGeom prst="rect">
            <a:avLst/>
          </a:prstGeom>
          <a:solidFill>
            <a:schemeClr val="bg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4" name="Content Placeholder 4">
            <a:extLst>
              <a:ext uri="{FF2B5EF4-FFF2-40B4-BE49-F238E27FC236}">
                <a16:creationId xmlns:a16="http://schemas.microsoft.com/office/drawing/2014/main" id="{99B05709-8F89-4F03-9DB1-C728EA9162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45" r="25099"/>
          <a:stretch/>
        </p:blipFill>
        <p:spPr>
          <a:xfrm rot="5400000">
            <a:off x="8494916" y="-270852"/>
            <a:ext cx="3431766" cy="3962402"/>
          </a:xfrm>
          <a:prstGeom prst="rect">
            <a:avLst/>
          </a:prstGeom>
        </p:spPr>
      </p:pic>
      <p:sp>
        <p:nvSpPr>
          <p:cNvPr id="66" name="Freeform 5">
            <a:extLst>
              <a:ext uri="{FF2B5EF4-FFF2-40B4-BE49-F238E27FC236}">
                <a16:creationId xmlns:a16="http://schemas.microsoft.com/office/drawing/2014/main" id="{B6FD7DC0-5FF7-4A80-9AC3-9AA8CD0018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FC69B9-95E4-4413-BC7E-508AEB35B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anchor="ctr">
            <a:normAutofit/>
          </a:bodyPr>
          <a:lstStyle/>
          <a:p>
            <a:r>
              <a:rPr lang="en-US" sz="3200">
                <a:solidFill>
                  <a:srgbClr val="FEFFFF"/>
                </a:solidFill>
              </a:rPr>
              <a:t>Dec. 4, 2018</a:t>
            </a:r>
          </a:p>
        </p:txBody>
      </p:sp>
      <p:sp>
        <p:nvSpPr>
          <p:cNvPr id="50" name="Content Placeholder 49">
            <a:extLst>
              <a:ext uri="{FF2B5EF4-FFF2-40B4-BE49-F238E27FC236}">
                <a16:creationId xmlns:a16="http://schemas.microsoft.com/office/drawing/2014/main" id="{52CF2CF3-F92E-4D46-BD62-9CDD0FBD9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66" y="2032000"/>
            <a:ext cx="7145867" cy="387922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EFFFF"/>
                </a:solidFill>
              </a:rPr>
              <a:t>But, oops, the tree surgeon left a tree that had been marked for removal, which meant the damaged fence it was growing through couldn’t be removed, either. </a:t>
            </a:r>
          </a:p>
          <a:p>
            <a:r>
              <a:rPr lang="en-US" dirty="0">
                <a:solidFill>
                  <a:srgbClr val="FEFFFF"/>
                </a:solidFill>
              </a:rPr>
              <a:t>This was AFTER the sod had been put in.</a:t>
            </a:r>
          </a:p>
          <a:p>
            <a:r>
              <a:rPr lang="en-US" dirty="0">
                <a:solidFill>
                  <a:srgbClr val="FEFFFF"/>
                </a:solidFill>
              </a:rPr>
              <a:t>So, the tree contractor agreed to take the tree apart a piece at a time and walk it out. </a:t>
            </a:r>
          </a:p>
          <a:p>
            <a:endParaRPr lang="en-US" dirty="0">
              <a:solidFill>
                <a:srgbClr val="FEFFFF"/>
              </a:solidFill>
            </a:endParaRPr>
          </a:p>
        </p:txBody>
      </p:sp>
      <p:pic>
        <p:nvPicPr>
          <p:cNvPr id="48" name="Content Placeholder 6">
            <a:extLst>
              <a:ext uri="{FF2B5EF4-FFF2-40B4-BE49-F238E27FC236}">
                <a16:creationId xmlns:a16="http://schemas.microsoft.com/office/drawing/2014/main" id="{0DE55FC1-0000-465F-B42D-3D745A94F6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92" r="24451"/>
          <a:stretch/>
        </p:blipFill>
        <p:spPr>
          <a:xfrm rot="5400000">
            <a:off x="8494915" y="3160915"/>
            <a:ext cx="3431768" cy="3962402"/>
          </a:xfrm>
          <a:prstGeom prst="rect">
            <a:avLst/>
          </a:prstGeom>
        </p:spPr>
      </p:pic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7608143B-5494-482A-BCE4-588DC477D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229598" y="3426234"/>
            <a:ext cx="3962401" cy="2766"/>
          </a:xfrm>
          <a:prstGeom prst="line">
            <a:avLst/>
          </a:prstGeom>
          <a:ln w="50800" cap="flat">
            <a:solidFill>
              <a:schemeClr val="bg2">
                <a:lumMod val="1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021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2EC7880-C5D9-40A8-A6B0-3198AD07A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4619543" cy="6854038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A8E80C-E105-46A2-9BFB-66546EA05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en-US"/>
              <a:t>Dec. 31, 2018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A639C32-9B2B-40D5-9F84-380E2A394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r>
              <a:rPr lang="en-US" dirty="0"/>
              <a:t>The damaged fences are replaced.</a:t>
            </a:r>
          </a:p>
          <a:p>
            <a:r>
              <a:rPr lang="en-US" dirty="0"/>
              <a:t>The project is </a:t>
            </a:r>
            <a:r>
              <a:rPr lang="en-US"/>
              <a:t>completed ahead </a:t>
            </a:r>
            <a:r>
              <a:rPr lang="en-US" dirty="0"/>
              <a:t>of the Jan. 4 deadline . </a:t>
            </a:r>
          </a:p>
        </p:txBody>
      </p:sp>
      <p:pic>
        <p:nvPicPr>
          <p:cNvPr id="8" name="Content Placeholder 4" descr="A brick building&#10;&#10;Description automatically generated">
            <a:extLst>
              <a:ext uri="{FF2B5EF4-FFF2-40B4-BE49-F238E27FC236}">
                <a16:creationId xmlns:a16="http://schemas.microsoft.com/office/drawing/2014/main" id="{608239A8-3891-4EE7-93B5-6EAD02AAC0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34" r="27543" b="2"/>
          <a:stretch/>
        </p:blipFill>
        <p:spPr>
          <a:xfrm rot="5400000">
            <a:off x="4976771" y="-357228"/>
            <a:ext cx="6858000" cy="757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351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17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8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FA94DED7-0A28-4AD9-8747-E94113225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6F175609-91A3-416E-BC3D-7548FDE02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A3B0D54-9DF0-4FF8-A0AA-B4234DF35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D85154-69BE-485B-93AF-2799BF7B3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79" y="1795849"/>
            <a:ext cx="3778870" cy="311481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solidFill>
                  <a:srgbClr val="FEFFFF"/>
                </a:solidFill>
              </a:rPr>
              <a:t>August 23 2018</a:t>
            </a:r>
          </a:p>
        </p:txBody>
      </p:sp>
      <p:pic>
        <p:nvPicPr>
          <p:cNvPr id="8" name="Content Placeholder 4" descr="A person standing next to a tree&#10;&#10;Description automatically generated">
            <a:extLst>
              <a:ext uri="{FF2B5EF4-FFF2-40B4-BE49-F238E27FC236}">
                <a16:creationId xmlns:a16="http://schemas.microsoft.com/office/drawing/2014/main" id="{0237587A-9282-46BD-9311-39500B412E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82" t="4866" r="31327"/>
          <a:stretch/>
        </p:blipFill>
        <p:spPr>
          <a:xfrm rot="5400000">
            <a:off x="4986865" y="-347133"/>
            <a:ext cx="6858000" cy="7552267"/>
          </a:xfrm>
          <a:prstGeom prst="rect">
            <a:avLst/>
          </a:prstGeom>
        </p:spPr>
      </p:pic>
      <p:sp>
        <p:nvSpPr>
          <p:cNvPr id="56" name="Freeform 5">
            <a:extLst>
              <a:ext uri="{FF2B5EF4-FFF2-40B4-BE49-F238E27FC236}">
                <a16:creationId xmlns:a16="http://schemas.microsoft.com/office/drawing/2014/main" id="{64D236DE-BD07-488F-B236-DDEEFFF720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974E3F3-CEB4-450F-AE24-8FD67BEE2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279" y="5189400"/>
            <a:ext cx="3778870" cy="5442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EFFFF"/>
                </a:solidFill>
              </a:rPr>
              <a:t>Filling in sinkhole underneath broken pipe to provide support for pipe.</a:t>
            </a:r>
          </a:p>
        </p:txBody>
      </p:sp>
    </p:spTree>
    <p:extLst>
      <p:ext uri="{BB962C8B-B14F-4D97-AF65-F5344CB8AC3E}">
        <p14:creationId xmlns:p14="http://schemas.microsoft.com/office/powerpoint/2010/main" val="657131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8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FA94DED7-0A28-4AD9-8747-E94113225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6F175609-91A3-416E-BC3D-7548FDE02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A3B0D54-9DF0-4FF8-A0AA-B4234DF35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A61147-08A7-4214-B7C2-420541FBC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79" y="1795849"/>
            <a:ext cx="3778870" cy="311481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solidFill>
                  <a:srgbClr val="FEFFFF"/>
                </a:solidFill>
              </a:rPr>
              <a:t>Aug 28, 2018</a:t>
            </a:r>
          </a:p>
        </p:txBody>
      </p:sp>
      <p:pic>
        <p:nvPicPr>
          <p:cNvPr id="8" name="Content Placeholder 4" descr="A pile of dirt&#10;&#10;Description automatically generated">
            <a:extLst>
              <a:ext uri="{FF2B5EF4-FFF2-40B4-BE49-F238E27FC236}">
                <a16:creationId xmlns:a16="http://schemas.microsoft.com/office/drawing/2014/main" id="{7158E81A-E0AD-418A-AED9-7909686F43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52" t="9091" r="6263"/>
          <a:stretch/>
        </p:blipFill>
        <p:spPr>
          <a:xfrm>
            <a:off x="4639732" y="10"/>
            <a:ext cx="7552267" cy="6857990"/>
          </a:xfrm>
          <a:prstGeom prst="rect">
            <a:avLst/>
          </a:prstGeom>
        </p:spPr>
      </p:pic>
      <p:sp>
        <p:nvSpPr>
          <p:cNvPr id="56" name="Freeform 5">
            <a:extLst>
              <a:ext uri="{FF2B5EF4-FFF2-40B4-BE49-F238E27FC236}">
                <a16:creationId xmlns:a16="http://schemas.microsoft.com/office/drawing/2014/main" id="{64D236DE-BD07-488F-B236-DDEEFFF720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2A1BC38-F899-4A4D-8874-D3CEF3A16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279" y="5189400"/>
            <a:ext cx="3778870" cy="5442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FEFFFF"/>
                </a:solidFill>
              </a:rPr>
              <a:t>Rebuilding storm drains.</a:t>
            </a:r>
          </a:p>
        </p:txBody>
      </p:sp>
    </p:spTree>
    <p:extLst>
      <p:ext uri="{BB962C8B-B14F-4D97-AF65-F5344CB8AC3E}">
        <p14:creationId xmlns:p14="http://schemas.microsoft.com/office/powerpoint/2010/main" val="759844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808A6-A60E-4F6C-BAEA-A71CF5DE8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Aug. 29, 2018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610F16-A7BD-4578-BBE0-932F1A9077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Landscape contractor assesses damage caused by flooding of easement.</a:t>
            </a:r>
          </a:p>
        </p:txBody>
      </p:sp>
      <p:pic>
        <p:nvPicPr>
          <p:cNvPr id="8" name="Content Placeholder 7" descr="A close up of a tree&#10;&#10;Description automatically generated">
            <a:extLst>
              <a:ext uri="{FF2B5EF4-FFF2-40B4-BE49-F238E27FC236}">
                <a16:creationId xmlns:a16="http://schemas.microsoft.com/office/drawing/2014/main" id="{49E36BD0-5E21-4F1E-90E8-3C1F78E2D1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5400000">
            <a:off x="3084513" y="2968625"/>
            <a:ext cx="3352800" cy="251460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C2F1EB-226A-42D2-A5AB-E8EBFB9200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Closer look at where sod and liriope have washed away.</a:t>
            </a:r>
          </a:p>
        </p:txBody>
      </p:sp>
      <p:pic>
        <p:nvPicPr>
          <p:cNvPr id="10" name="Content Placeholder 9" descr="A picture containing outdoor, ground&#10;&#10;Description automatically generated">
            <a:extLst>
              <a:ext uri="{FF2B5EF4-FFF2-40B4-BE49-F238E27FC236}">
                <a16:creationId xmlns:a16="http://schemas.microsoft.com/office/drawing/2014/main" id="{35034B09-7EA0-4257-AC49-89F39226EE8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 rot="5400000">
            <a:off x="7659688" y="2964656"/>
            <a:ext cx="3352800" cy="2514600"/>
          </a:xfrm>
        </p:spPr>
      </p:pic>
    </p:spTree>
    <p:extLst>
      <p:ext uri="{BB962C8B-B14F-4D97-AF65-F5344CB8AC3E}">
        <p14:creationId xmlns:p14="http://schemas.microsoft.com/office/powerpoint/2010/main" val="294076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2EC7880-C5D9-40A8-A6B0-3198AD07A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4619543" cy="6854038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EE5442-D397-425D-B4F0-17D61F80D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en-US" dirty="0"/>
              <a:t>Aug. 30, 2018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6DA0945-5C4D-4AC6-A634-CEBCA85C5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r>
              <a:rPr lang="en-US" dirty="0"/>
              <a:t>Heavy machinery clears channel to storm drain.</a:t>
            </a:r>
          </a:p>
        </p:txBody>
      </p:sp>
      <p:pic>
        <p:nvPicPr>
          <p:cNvPr id="8" name="Content Placeholder 4" descr="A picture containing tree, outdoor, car, transport&#10;&#10;Description automatically generated">
            <a:extLst>
              <a:ext uri="{FF2B5EF4-FFF2-40B4-BE49-F238E27FC236}">
                <a16:creationId xmlns:a16="http://schemas.microsoft.com/office/drawing/2014/main" id="{E7767456-D1A2-45DE-A835-DFA9B898C5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06" r="23572" b="2"/>
          <a:stretch/>
        </p:blipFill>
        <p:spPr>
          <a:xfrm rot="5400000">
            <a:off x="4976771" y="-357228"/>
            <a:ext cx="6858000" cy="757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5708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17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9" name="Group 31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0" name="Rectangle 45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1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62" name="Rectangle 49">
            <a:extLst>
              <a:ext uri="{FF2B5EF4-FFF2-40B4-BE49-F238E27FC236}">
                <a16:creationId xmlns:a16="http://schemas.microsoft.com/office/drawing/2014/main" id="{6B79E008-DC37-4666-A916-4A4B8A2B5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51">
            <a:extLst>
              <a:ext uri="{FF2B5EF4-FFF2-40B4-BE49-F238E27FC236}">
                <a16:creationId xmlns:a16="http://schemas.microsoft.com/office/drawing/2014/main" id="{F9A71B15-1984-4C52-9D91-56CF265D7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7540751" cy="6858000"/>
          </a:xfrm>
          <a:prstGeom prst="rect">
            <a:avLst/>
          </a:prstGeom>
          <a:solidFill>
            <a:schemeClr val="bg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CA740D-2321-4438-A110-6976064FC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78" y="967417"/>
            <a:ext cx="6675215" cy="39432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solidFill>
                  <a:srgbClr val="FEFFFF"/>
                </a:solidFill>
              </a:rPr>
              <a:t>Sept. 6, 2018</a:t>
            </a:r>
          </a:p>
        </p:txBody>
      </p:sp>
      <p:pic>
        <p:nvPicPr>
          <p:cNvPr id="8" name="Content Placeholder 4" descr="A close up of a tree&#10;&#10;Description automatically generated">
            <a:extLst>
              <a:ext uri="{FF2B5EF4-FFF2-40B4-BE49-F238E27FC236}">
                <a16:creationId xmlns:a16="http://schemas.microsoft.com/office/drawing/2014/main" id="{F5D02D61-0D29-4B6B-849A-6D72E5C515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581"/>
          <a:stretch/>
        </p:blipFill>
        <p:spPr>
          <a:xfrm rot="5400000">
            <a:off x="6436982" y="1103375"/>
            <a:ext cx="6858786" cy="4651250"/>
          </a:xfrm>
          <a:prstGeom prst="rect">
            <a:avLst/>
          </a:prstGeom>
        </p:spPr>
      </p:pic>
      <p:sp>
        <p:nvSpPr>
          <p:cNvPr id="64" name="Freeform 23">
            <a:extLst>
              <a:ext uri="{FF2B5EF4-FFF2-40B4-BE49-F238E27FC236}">
                <a16:creationId xmlns:a16="http://schemas.microsoft.com/office/drawing/2014/main" id="{C3342805-0EAA-42F0-9D6F-8ED1D6BA3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8404003" cy="857047"/>
          </a:xfrm>
          <a:custGeom>
            <a:avLst/>
            <a:gdLst>
              <a:gd name="connsiteX0" fmla="*/ 0 w 8404003"/>
              <a:gd name="connsiteY0" fmla="*/ 0 h 857047"/>
              <a:gd name="connsiteX1" fmla="*/ 797860 w 8404003"/>
              <a:gd name="connsiteY1" fmla="*/ 0 h 857047"/>
              <a:gd name="connsiteX2" fmla="*/ 2482050 w 8404003"/>
              <a:gd name="connsiteY2" fmla="*/ 0 h 857047"/>
              <a:gd name="connsiteX3" fmla="*/ 3003610 w 8404003"/>
              <a:gd name="connsiteY3" fmla="*/ 0 h 857047"/>
              <a:gd name="connsiteX4" fmla="*/ 3219959 w 8404003"/>
              <a:gd name="connsiteY4" fmla="*/ 0 h 857047"/>
              <a:gd name="connsiteX5" fmla="*/ 3311869 w 8404003"/>
              <a:gd name="connsiteY5" fmla="*/ 0 h 857047"/>
              <a:gd name="connsiteX6" fmla="*/ 3326218 w 8404003"/>
              <a:gd name="connsiteY6" fmla="*/ 0 h 857047"/>
              <a:gd name="connsiteX7" fmla="*/ 3426656 w 8404003"/>
              <a:gd name="connsiteY7" fmla="*/ 0 h 857047"/>
              <a:gd name="connsiteX8" fmla="*/ 3516436 w 8404003"/>
              <a:gd name="connsiteY8" fmla="*/ 0 h 857047"/>
              <a:gd name="connsiteX9" fmla="*/ 3601649 w 8404003"/>
              <a:gd name="connsiteY9" fmla="*/ 0 h 857047"/>
              <a:gd name="connsiteX10" fmla="*/ 3699274 w 8404003"/>
              <a:gd name="connsiteY10" fmla="*/ 0 h 857047"/>
              <a:gd name="connsiteX11" fmla="*/ 3718421 w 8404003"/>
              <a:gd name="connsiteY11" fmla="*/ 0 h 857047"/>
              <a:gd name="connsiteX12" fmla="*/ 3910939 w 8404003"/>
              <a:gd name="connsiteY12" fmla="*/ 0 h 857047"/>
              <a:gd name="connsiteX13" fmla="*/ 3927053 w 8404003"/>
              <a:gd name="connsiteY13" fmla="*/ 0 h 857047"/>
              <a:gd name="connsiteX14" fmla="*/ 4198137 w 8404003"/>
              <a:gd name="connsiteY14" fmla="*/ 0 h 857047"/>
              <a:gd name="connsiteX15" fmla="*/ 4230161 w 8404003"/>
              <a:gd name="connsiteY15" fmla="*/ 0 h 857047"/>
              <a:gd name="connsiteX16" fmla="*/ 4245215 w 8404003"/>
              <a:gd name="connsiteY16" fmla="*/ 0 h 857047"/>
              <a:gd name="connsiteX17" fmla="*/ 4350592 w 8404003"/>
              <a:gd name="connsiteY17" fmla="*/ 0 h 857047"/>
              <a:gd name="connsiteX18" fmla="*/ 4357296 w 8404003"/>
              <a:gd name="connsiteY18" fmla="*/ 0 h 857047"/>
              <a:gd name="connsiteX19" fmla="*/ 4404222 w 8404003"/>
              <a:gd name="connsiteY19" fmla="*/ 0 h 857047"/>
              <a:gd name="connsiteX20" fmla="*/ 4531592 w 8404003"/>
              <a:gd name="connsiteY20" fmla="*/ 0 h 857047"/>
              <a:gd name="connsiteX21" fmla="*/ 4598953 w 8404003"/>
              <a:gd name="connsiteY21" fmla="*/ 0 h 857047"/>
              <a:gd name="connsiteX22" fmla="*/ 4779630 w 8404003"/>
              <a:gd name="connsiteY22" fmla="*/ 0 h 857047"/>
              <a:gd name="connsiteX23" fmla="*/ 5132321 w 8404003"/>
              <a:gd name="connsiteY23" fmla="*/ 0 h 857047"/>
              <a:gd name="connsiteX24" fmla="*/ 5141543 w 8404003"/>
              <a:gd name="connsiteY24" fmla="*/ 0 h 857047"/>
              <a:gd name="connsiteX25" fmla="*/ 5188556 w 8404003"/>
              <a:gd name="connsiteY25" fmla="*/ 0 h 857047"/>
              <a:gd name="connsiteX26" fmla="*/ 5206100 w 8404003"/>
              <a:gd name="connsiteY26" fmla="*/ 0 h 857047"/>
              <a:gd name="connsiteX27" fmla="*/ 5722554 w 8404003"/>
              <a:gd name="connsiteY27" fmla="*/ 0 h 857047"/>
              <a:gd name="connsiteX28" fmla="*/ 5732230 w 8404003"/>
              <a:gd name="connsiteY28" fmla="*/ 0 h 857047"/>
              <a:gd name="connsiteX29" fmla="*/ 5798594 w 8404003"/>
              <a:gd name="connsiteY29" fmla="*/ 0 h 857047"/>
              <a:gd name="connsiteX30" fmla="*/ 5799962 w 8404003"/>
              <a:gd name="connsiteY30" fmla="*/ 0 h 857047"/>
              <a:gd name="connsiteX31" fmla="*/ 6338565 w 8404003"/>
              <a:gd name="connsiteY31" fmla="*/ 0 h 857047"/>
              <a:gd name="connsiteX32" fmla="*/ 6649966 w 8404003"/>
              <a:gd name="connsiteY32" fmla="*/ 0 h 857047"/>
              <a:gd name="connsiteX33" fmla="*/ 6730668 w 8404003"/>
              <a:gd name="connsiteY33" fmla="*/ 0 h 857047"/>
              <a:gd name="connsiteX34" fmla="*/ 7178721 w 8404003"/>
              <a:gd name="connsiteY34" fmla="*/ 0 h 857047"/>
              <a:gd name="connsiteX35" fmla="*/ 7277889 w 8404003"/>
              <a:gd name="connsiteY35" fmla="*/ 0 h 857047"/>
              <a:gd name="connsiteX36" fmla="*/ 7782893 w 8404003"/>
              <a:gd name="connsiteY36" fmla="*/ 0 h 857047"/>
              <a:gd name="connsiteX37" fmla="*/ 8006080 w 8404003"/>
              <a:gd name="connsiteY37" fmla="*/ 0 h 857047"/>
              <a:gd name="connsiteX38" fmla="*/ 8030270 w 8404003"/>
              <a:gd name="connsiteY38" fmla="*/ 10516 h 857047"/>
              <a:gd name="connsiteX39" fmla="*/ 8035108 w 8404003"/>
              <a:gd name="connsiteY39" fmla="*/ 15774 h 857047"/>
              <a:gd name="connsiteX40" fmla="*/ 8393118 w 8404003"/>
              <a:gd name="connsiteY40" fmla="*/ 404863 h 857047"/>
              <a:gd name="connsiteX41" fmla="*/ 8393118 w 8404003"/>
              <a:gd name="connsiteY41" fmla="*/ 452185 h 857047"/>
              <a:gd name="connsiteX42" fmla="*/ 8035108 w 8404003"/>
              <a:gd name="connsiteY42" fmla="*/ 841273 h 857047"/>
              <a:gd name="connsiteX43" fmla="*/ 8030270 w 8404003"/>
              <a:gd name="connsiteY43" fmla="*/ 846531 h 857047"/>
              <a:gd name="connsiteX44" fmla="*/ 8006080 w 8404003"/>
              <a:gd name="connsiteY44" fmla="*/ 857047 h 857047"/>
              <a:gd name="connsiteX45" fmla="*/ 7889742 w 8404003"/>
              <a:gd name="connsiteY45" fmla="*/ 857047 h 857047"/>
              <a:gd name="connsiteX46" fmla="*/ 7782893 w 8404003"/>
              <a:gd name="connsiteY46" fmla="*/ 857047 h 857047"/>
              <a:gd name="connsiteX47" fmla="*/ 7776190 w 8404003"/>
              <a:gd name="connsiteY47" fmla="*/ 857047 h 857047"/>
              <a:gd name="connsiteX48" fmla="*/ 7730315 w 8404003"/>
              <a:gd name="connsiteY48" fmla="*/ 857047 h 857047"/>
              <a:gd name="connsiteX49" fmla="*/ 7729264 w 8404003"/>
              <a:gd name="connsiteY49" fmla="*/ 857047 h 857047"/>
              <a:gd name="connsiteX50" fmla="*/ 7601893 w 8404003"/>
              <a:gd name="connsiteY50" fmla="*/ 857047 h 857047"/>
              <a:gd name="connsiteX51" fmla="*/ 7467477 w 8404003"/>
              <a:gd name="connsiteY51" fmla="*/ 857047 h 857047"/>
              <a:gd name="connsiteX52" fmla="*/ 7353856 w 8404003"/>
              <a:gd name="connsiteY52" fmla="*/ 857047 h 857047"/>
              <a:gd name="connsiteX53" fmla="*/ 7075374 w 8404003"/>
              <a:gd name="connsiteY53" fmla="*/ 857047 h 857047"/>
              <a:gd name="connsiteX54" fmla="*/ 6944929 w 8404003"/>
              <a:gd name="connsiteY54" fmla="*/ 857047 h 857047"/>
              <a:gd name="connsiteX55" fmla="*/ 6528153 w 8404003"/>
              <a:gd name="connsiteY55" fmla="*/ 857047 h 857047"/>
              <a:gd name="connsiteX56" fmla="*/ 6334891 w 8404003"/>
              <a:gd name="connsiteY56" fmla="*/ 857047 h 857047"/>
              <a:gd name="connsiteX57" fmla="*/ 5799962 w 8404003"/>
              <a:gd name="connsiteY57" fmla="*/ 857047 h 857047"/>
              <a:gd name="connsiteX58" fmla="*/ 5722554 w 8404003"/>
              <a:gd name="connsiteY58" fmla="*/ 857047 h 857047"/>
              <a:gd name="connsiteX59" fmla="*/ 5648775 w 8404003"/>
              <a:gd name="connsiteY59" fmla="*/ 857047 h 857047"/>
              <a:gd name="connsiteX60" fmla="*/ 5483520 w 8404003"/>
              <a:gd name="connsiteY60" fmla="*/ 857047 h 857047"/>
              <a:gd name="connsiteX61" fmla="*/ 5473550 w 8404003"/>
              <a:gd name="connsiteY61" fmla="*/ 857047 h 857047"/>
              <a:gd name="connsiteX62" fmla="*/ 5132321 w 8404003"/>
              <a:gd name="connsiteY62" fmla="*/ 857047 h 857047"/>
              <a:gd name="connsiteX63" fmla="*/ 5047108 w 8404003"/>
              <a:gd name="connsiteY63" fmla="*/ 857047 h 857047"/>
              <a:gd name="connsiteX64" fmla="*/ 4954764 w 8404003"/>
              <a:gd name="connsiteY64" fmla="*/ 857047 h 857047"/>
              <a:gd name="connsiteX65" fmla="*/ 4930335 w 8404003"/>
              <a:gd name="connsiteY65" fmla="*/ 857047 h 857047"/>
              <a:gd name="connsiteX66" fmla="*/ 4450619 w 8404003"/>
              <a:gd name="connsiteY66" fmla="*/ 857047 h 857047"/>
              <a:gd name="connsiteX67" fmla="*/ 4350592 w 8404003"/>
              <a:gd name="connsiteY67" fmla="*/ 857047 h 857047"/>
              <a:gd name="connsiteX68" fmla="*/ 4335538 w 8404003"/>
              <a:gd name="connsiteY68" fmla="*/ 857047 h 857047"/>
              <a:gd name="connsiteX69" fmla="*/ 4230161 w 8404003"/>
              <a:gd name="connsiteY69" fmla="*/ 857047 h 857047"/>
              <a:gd name="connsiteX70" fmla="*/ 4215812 w 8404003"/>
              <a:gd name="connsiteY70" fmla="*/ 857047 h 857047"/>
              <a:gd name="connsiteX71" fmla="*/ 4115374 w 8404003"/>
              <a:gd name="connsiteY71" fmla="*/ 857047 h 857047"/>
              <a:gd name="connsiteX72" fmla="*/ 4049804 w 8404003"/>
              <a:gd name="connsiteY72" fmla="*/ 857047 h 857047"/>
              <a:gd name="connsiteX73" fmla="*/ 3842757 w 8404003"/>
              <a:gd name="connsiteY73" fmla="*/ 857047 h 857047"/>
              <a:gd name="connsiteX74" fmla="*/ 3614977 w 8404003"/>
              <a:gd name="connsiteY74" fmla="*/ 857047 h 857047"/>
              <a:gd name="connsiteX75" fmla="*/ 3516436 w 8404003"/>
              <a:gd name="connsiteY75" fmla="*/ 857047 h 857047"/>
              <a:gd name="connsiteX76" fmla="*/ 3452333 w 8404003"/>
              <a:gd name="connsiteY76" fmla="*/ 857047 h 857047"/>
              <a:gd name="connsiteX77" fmla="*/ 3311869 w 8404003"/>
              <a:gd name="connsiteY77" fmla="*/ 857047 h 857047"/>
              <a:gd name="connsiteX78" fmla="*/ 3300088 w 8404003"/>
              <a:gd name="connsiteY78" fmla="*/ 857047 h 857047"/>
              <a:gd name="connsiteX79" fmla="*/ 3272588 w 8404003"/>
              <a:gd name="connsiteY79" fmla="*/ 857047 h 857047"/>
              <a:gd name="connsiteX80" fmla="*/ 3179295 w 8404003"/>
              <a:gd name="connsiteY80" fmla="*/ 857047 h 857047"/>
              <a:gd name="connsiteX81" fmla="*/ 3003610 w 8404003"/>
              <a:gd name="connsiteY81" fmla="*/ 857047 h 857047"/>
              <a:gd name="connsiteX82" fmla="*/ 2997618 w 8404003"/>
              <a:gd name="connsiteY82" fmla="*/ 857047 h 857047"/>
              <a:gd name="connsiteX83" fmla="*/ 797860 w 8404003"/>
              <a:gd name="connsiteY83" fmla="*/ 857047 h 857047"/>
              <a:gd name="connsiteX84" fmla="*/ 0 w 8404003"/>
              <a:gd name="connsiteY84" fmla="*/ 857047 h 857047"/>
              <a:gd name="connsiteX85" fmla="*/ 0 w 8404003"/>
              <a:gd name="connsiteY85" fmla="*/ 0 h 85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8404003" h="857047">
                <a:moveTo>
                  <a:pt x="0" y="0"/>
                </a:moveTo>
                <a:cubicBezTo>
                  <a:pt x="0" y="0"/>
                  <a:pt x="0" y="0"/>
                  <a:pt x="797860" y="0"/>
                </a:cubicBezTo>
                <a:cubicBezTo>
                  <a:pt x="797860" y="0"/>
                  <a:pt x="797860" y="0"/>
                  <a:pt x="2482050" y="0"/>
                </a:cubicBezTo>
                <a:lnTo>
                  <a:pt x="3003610" y="0"/>
                </a:lnTo>
                <a:cubicBezTo>
                  <a:pt x="3003610" y="0"/>
                  <a:pt x="3003610" y="0"/>
                  <a:pt x="3219959" y="0"/>
                </a:cubicBezTo>
                <a:lnTo>
                  <a:pt x="3311869" y="0"/>
                </a:lnTo>
                <a:lnTo>
                  <a:pt x="3326218" y="0"/>
                </a:lnTo>
                <a:lnTo>
                  <a:pt x="3426656" y="0"/>
                </a:lnTo>
                <a:lnTo>
                  <a:pt x="3516436" y="0"/>
                </a:lnTo>
                <a:cubicBezTo>
                  <a:pt x="3516436" y="0"/>
                  <a:pt x="3516436" y="0"/>
                  <a:pt x="3601649" y="0"/>
                </a:cubicBezTo>
                <a:lnTo>
                  <a:pt x="3699274" y="0"/>
                </a:lnTo>
                <a:lnTo>
                  <a:pt x="3718421" y="0"/>
                </a:lnTo>
                <a:cubicBezTo>
                  <a:pt x="3768918" y="0"/>
                  <a:pt x="3832038" y="0"/>
                  <a:pt x="3910939" y="0"/>
                </a:cubicBezTo>
                <a:lnTo>
                  <a:pt x="3927053" y="0"/>
                </a:lnTo>
                <a:lnTo>
                  <a:pt x="4198137" y="0"/>
                </a:lnTo>
                <a:lnTo>
                  <a:pt x="4230161" y="0"/>
                </a:lnTo>
                <a:lnTo>
                  <a:pt x="4245215" y="0"/>
                </a:lnTo>
                <a:lnTo>
                  <a:pt x="4350592" y="0"/>
                </a:lnTo>
                <a:lnTo>
                  <a:pt x="4357296" y="0"/>
                </a:lnTo>
                <a:lnTo>
                  <a:pt x="4404222" y="0"/>
                </a:lnTo>
                <a:lnTo>
                  <a:pt x="4531592" y="0"/>
                </a:lnTo>
                <a:lnTo>
                  <a:pt x="4598953" y="0"/>
                </a:lnTo>
                <a:lnTo>
                  <a:pt x="4779630" y="0"/>
                </a:lnTo>
                <a:lnTo>
                  <a:pt x="5132321" y="0"/>
                </a:lnTo>
                <a:cubicBezTo>
                  <a:pt x="5132321" y="0"/>
                  <a:pt x="5132321" y="0"/>
                  <a:pt x="5141543" y="0"/>
                </a:cubicBezTo>
                <a:lnTo>
                  <a:pt x="5188556" y="0"/>
                </a:lnTo>
                <a:lnTo>
                  <a:pt x="5206100" y="0"/>
                </a:lnTo>
                <a:cubicBezTo>
                  <a:pt x="5279879" y="0"/>
                  <a:pt x="5427438" y="0"/>
                  <a:pt x="5722554" y="0"/>
                </a:cubicBezTo>
                <a:cubicBezTo>
                  <a:pt x="5722554" y="0"/>
                  <a:pt x="5722554" y="0"/>
                  <a:pt x="5732230" y="0"/>
                </a:cubicBezTo>
                <a:lnTo>
                  <a:pt x="5798594" y="0"/>
                </a:lnTo>
                <a:lnTo>
                  <a:pt x="5799962" y="0"/>
                </a:lnTo>
                <a:cubicBezTo>
                  <a:pt x="5799962" y="0"/>
                  <a:pt x="5799962" y="0"/>
                  <a:pt x="6338565" y="0"/>
                </a:cubicBezTo>
                <a:lnTo>
                  <a:pt x="6649966" y="0"/>
                </a:lnTo>
                <a:lnTo>
                  <a:pt x="6730668" y="0"/>
                </a:lnTo>
                <a:lnTo>
                  <a:pt x="7178721" y="0"/>
                </a:lnTo>
                <a:lnTo>
                  <a:pt x="7277889" y="0"/>
                </a:lnTo>
                <a:lnTo>
                  <a:pt x="7782893" y="0"/>
                </a:lnTo>
                <a:lnTo>
                  <a:pt x="8006080" y="0"/>
                </a:lnTo>
                <a:cubicBezTo>
                  <a:pt x="8015756" y="0"/>
                  <a:pt x="8025432" y="5258"/>
                  <a:pt x="8030270" y="10516"/>
                </a:cubicBezTo>
                <a:cubicBezTo>
                  <a:pt x="8030270" y="10516"/>
                  <a:pt x="8035108" y="10516"/>
                  <a:pt x="8035108" y="15774"/>
                </a:cubicBezTo>
                <a:cubicBezTo>
                  <a:pt x="8035108" y="15774"/>
                  <a:pt x="8035108" y="15774"/>
                  <a:pt x="8393118" y="404863"/>
                </a:cubicBezTo>
                <a:cubicBezTo>
                  <a:pt x="8407632" y="415379"/>
                  <a:pt x="8407632" y="436411"/>
                  <a:pt x="8393118" y="452185"/>
                </a:cubicBezTo>
                <a:cubicBezTo>
                  <a:pt x="8393118" y="452185"/>
                  <a:pt x="8393118" y="452185"/>
                  <a:pt x="8035108" y="841273"/>
                </a:cubicBezTo>
                <a:cubicBezTo>
                  <a:pt x="8035108" y="841273"/>
                  <a:pt x="8030270" y="841273"/>
                  <a:pt x="8030270" y="846531"/>
                </a:cubicBezTo>
                <a:cubicBezTo>
                  <a:pt x="8025432" y="851789"/>
                  <a:pt x="8015756" y="857047"/>
                  <a:pt x="8006080" y="857047"/>
                </a:cubicBezTo>
                <a:cubicBezTo>
                  <a:pt x="8006080" y="857047"/>
                  <a:pt x="8006080" y="857047"/>
                  <a:pt x="7889742" y="857047"/>
                </a:cubicBezTo>
                <a:lnTo>
                  <a:pt x="7782893" y="857047"/>
                </a:lnTo>
                <a:lnTo>
                  <a:pt x="7776190" y="857047"/>
                </a:lnTo>
                <a:lnTo>
                  <a:pt x="7730315" y="857047"/>
                </a:lnTo>
                <a:lnTo>
                  <a:pt x="7729264" y="857047"/>
                </a:lnTo>
                <a:lnTo>
                  <a:pt x="7601893" y="857047"/>
                </a:lnTo>
                <a:lnTo>
                  <a:pt x="7467477" y="857047"/>
                </a:lnTo>
                <a:lnTo>
                  <a:pt x="7353856" y="857047"/>
                </a:lnTo>
                <a:lnTo>
                  <a:pt x="7075374" y="857047"/>
                </a:lnTo>
                <a:lnTo>
                  <a:pt x="6944929" y="857047"/>
                </a:lnTo>
                <a:lnTo>
                  <a:pt x="6528153" y="857047"/>
                </a:lnTo>
                <a:lnTo>
                  <a:pt x="6334891" y="857047"/>
                </a:lnTo>
                <a:lnTo>
                  <a:pt x="5799962" y="857047"/>
                </a:lnTo>
                <a:cubicBezTo>
                  <a:pt x="5799962" y="857047"/>
                  <a:pt x="5799962" y="857047"/>
                  <a:pt x="5722554" y="857047"/>
                </a:cubicBezTo>
                <a:cubicBezTo>
                  <a:pt x="5722554" y="857047"/>
                  <a:pt x="5722554" y="857047"/>
                  <a:pt x="5648775" y="857047"/>
                </a:cubicBezTo>
                <a:lnTo>
                  <a:pt x="5483520" y="857047"/>
                </a:lnTo>
                <a:lnTo>
                  <a:pt x="5473550" y="857047"/>
                </a:lnTo>
                <a:cubicBezTo>
                  <a:pt x="5390548" y="857047"/>
                  <a:pt x="5279879" y="857047"/>
                  <a:pt x="5132321" y="857047"/>
                </a:cubicBezTo>
                <a:cubicBezTo>
                  <a:pt x="5132321" y="857047"/>
                  <a:pt x="5132321" y="857047"/>
                  <a:pt x="5047108" y="857047"/>
                </a:cubicBezTo>
                <a:lnTo>
                  <a:pt x="4954764" y="857047"/>
                </a:lnTo>
                <a:lnTo>
                  <a:pt x="4930335" y="857047"/>
                </a:lnTo>
                <a:cubicBezTo>
                  <a:pt x="4829342" y="857047"/>
                  <a:pt x="4677853" y="857047"/>
                  <a:pt x="4450619" y="857047"/>
                </a:cubicBezTo>
                <a:lnTo>
                  <a:pt x="4350592" y="857047"/>
                </a:lnTo>
                <a:lnTo>
                  <a:pt x="4335538" y="857047"/>
                </a:lnTo>
                <a:lnTo>
                  <a:pt x="4230161" y="857047"/>
                </a:lnTo>
                <a:lnTo>
                  <a:pt x="4215812" y="857047"/>
                </a:lnTo>
                <a:lnTo>
                  <a:pt x="4115374" y="857047"/>
                </a:lnTo>
                <a:lnTo>
                  <a:pt x="4049804" y="857047"/>
                </a:lnTo>
                <a:lnTo>
                  <a:pt x="3842757" y="857047"/>
                </a:lnTo>
                <a:lnTo>
                  <a:pt x="3614977" y="857047"/>
                </a:lnTo>
                <a:lnTo>
                  <a:pt x="3516436" y="857047"/>
                </a:lnTo>
                <a:cubicBezTo>
                  <a:pt x="3516436" y="857047"/>
                  <a:pt x="3516436" y="857047"/>
                  <a:pt x="3452333" y="857047"/>
                </a:cubicBezTo>
                <a:lnTo>
                  <a:pt x="3311869" y="857047"/>
                </a:lnTo>
                <a:lnTo>
                  <a:pt x="3300088" y="857047"/>
                </a:lnTo>
                <a:lnTo>
                  <a:pt x="3272588" y="857047"/>
                </a:lnTo>
                <a:lnTo>
                  <a:pt x="3179295" y="857047"/>
                </a:lnTo>
                <a:lnTo>
                  <a:pt x="3003610" y="857047"/>
                </a:lnTo>
                <a:lnTo>
                  <a:pt x="2997618" y="857047"/>
                </a:lnTo>
                <a:cubicBezTo>
                  <a:pt x="2683367" y="857047"/>
                  <a:pt x="2054864" y="857047"/>
                  <a:pt x="797860" y="857047"/>
                </a:cubicBezTo>
                <a:cubicBezTo>
                  <a:pt x="797860" y="857047"/>
                  <a:pt x="797860" y="857047"/>
                  <a:pt x="0" y="857047"/>
                </a:cubicBezTo>
                <a:cubicBezTo>
                  <a:pt x="0" y="857047"/>
                  <a:pt x="0" y="857047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B3D70A6-E47D-4E21-A1EF-AF8E78A83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278" y="5189400"/>
            <a:ext cx="6692953" cy="5442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FEFFFF"/>
                </a:solidFill>
              </a:rPr>
              <a:t>Sinkhole, now with pipe repaired and hole filled in, is capped.</a:t>
            </a:r>
          </a:p>
        </p:txBody>
      </p:sp>
    </p:spTree>
    <p:extLst>
      <p:ext uri="{BB962C8B-B14F-4D97-AF65-F5344CB8AC3E}">
        <p14:creationId xmlns:p14="http://schemas.microsoft.com/office/powerpoint/2010/main" val="139980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8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FA94DED7-0A28-4AD9-8747-E94113225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6F175609-91A3-416E-BC3D-7548FDE02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A3B0D54-9DF0-4FF8-A0AA-B4234DF35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2E3656-BA92-47C7-BB29-5DB450999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79" y="1795849"/>
            <a:ext cx="3778870" cy="311481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solidFill>
                  <a:srgbClr val="FEFFFF"/>
                </a:solidFill>
              </a:rPr>
              <a:t>Sept. 10, 2018</a:t>
            </a:r>
          </a:p>
        </p:txBody>
      </p:sp>
      <p:pic>
        <p:nvPicPr>
          <p:cNvPr id="8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72A519DE-F175-4ADE-9E3A-69250BC41A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63" r="9092" b="26624"/>
          <a:stretch/>
        </p:blipFill>
        <p:spPr>
          <a:xfrm>
            <a:off x="4639732" y="10"/>
            <a:ext cx="7552267" cy="6857990"/>
          </a:xfrm>
          <a:prstGeom prst="rect">
            <a:avLst/>
          </a:prstGeom>
        </p:spPr>
      </p:pic>
      <p:sp>
        <p:nvSpPr>
          <p:cNvPr id="56" name="Freeform 5">
            <a:extLst>
              <a:ext uri="{FF2B5EF4-FFF2-40B4-BE49-F238E27FC236}">
                <a16:creationId xmlns:a16="http://schemas.microsoft.com/office/drawing/2014/main" id="{64D236DE-BD07-488F-B236-DDEEFFF720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693AAAF-2120-44AE-A560-551D41ABD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279" y="5189400"/>
            <a:ext cx="3778870" cy="5442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EFFFF"/>
                </a:solidFill>
              </a:rPr>
              <a:t>Plan for restoring plants damaged by flooded easement is submitted.</a:t>
            </a:r>
          </a:p>
        </p:txBody>
      </p:sp>
    </p:spTree>
    <p:extLst>
      <p:ext uri="{BB962C8B-B14F-4D97-AF65-F5344CB8AC3E}">
        <p14:creationId xmlns:p14="http://schemas.microsoft.com/office/powerpoint/2010/main" val="1241864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8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FA94DED7-0A28-4AD9-8747-E94113225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6F175609-91A3-416E-BC3D-7548FDE02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A3B0D54-9DF0-4FF8-A0AA-B4234DF35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rgbClr val="3B59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A6CD43-0B7A-447D-9F2B-D4FEB20D9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79" y="1795849"/>
            <a:ext cx="3778870" cy="311481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solidFill>
                  <a:srgbClr val="FEFFFF"/>
                </a:solidFill>
              </a:rPr>
              <a:t>Sept. 12, 2018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3698D91-D2FF-445C-AABA-38EAA2841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279" y="5189400"/>
            <a:ext cx="3778870" cy="830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FEFFFF"/>
                </a:solidFill>
              </a:rPr>
              <a:t>Sod and plants that had been damaged are replaced </a:t>
            </a:r>
          </a:p>
        </p:txBody>
      </p:sp>
      <p:pic>
        <p:nvPicPr>
          <p:cNvPr id="8" name="Content Placeholder 4" descr="A tree in a yard&#10;&#10;Description automatically generated">
            <a:extLst>
              <a:ext uri="{FF2B5EF4-FFF2-40B4-BE49-F238E27FC236}">
                <a16:creationId xmlns:a16="http://schemas.microsoft.com/office/drawing/2014/main" id="{335E9502-D748-402D-AC4C-AC38597B46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798" r="-1" b="6096"/>
          <a:stretch/>
        </p:blipFill>
        <p:spPr>
          <a:xfrm>
            <a:off x="4639732" y="10"/>
            <a:ext cx="755226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782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A9A118BC-BA81-4C93-ACF2-98CA894FA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637E1130-C53E-4FDB-8D84-886310389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8229600" cy="6858000"/>
          </a:xfrm>
          <a:prstGeom prst="rect">
            <a:avLst/>
          </a:prstGeom>
          <a:solidFill>
            <a:schemeClr val="bg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8" name="Content Placeholder 4" descr="A person standing in front of a fence&#10;&#10;Description automatically generated">
            <a:extLst>
              <a:ext uri="{FF2B5EF4-FFF2-40B4-BE49-F238E27FC236}">
                <a16:creationId xmlns:a16="http://schemas.microsoft.com/office/drawing/2014/main" id="{E04A5C50-F83D-413F-8CB8-97337B4EAC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401" b="-2"/>
          <a:stretch/>
        </p:blipFill>
        <p:spPr>
          <a:xfrm>
            <a:off x="8229598" y="-5534"/>
            <a:ext cx="3962402" cy="3431766"/>
          </a:xfrm>
          <a:prstGeom prst="rect">
            <a:avLst/>
          </a:prstGeom>
        </p:spPr>
      </p:pic>
      <p:sp>
        <p:nvSpPr>
          <p:cNvPr id="74" name="Freeform 5">
            <a:extLst>
              <a:ext uri="{FF2B5EF4-FFF2-40B4-BE49-F238E27FC236}">
                <a16:creationId xmlns:a16="http://schemas.microsoft.com/office/drawing/2014/main" id="{B6FD7DC0-5FF7-4A80-9AC3-9AA8CD0018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A199E7-0288-41B2-91DA-EDD0B6D08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anchor="ctr">
            <a:normAutofit/>
          </a:bodyPr>
          <a:lstStyle/>
          <a:p>
            <a:r>
              <a:rPr lang="en-US" sz="3200">
                <a:solidFill>
                  <a:srgbClr val="FEFFFF"/>
                </a:solidFill>
              </a:rPr>
              <a:t>Oct. 5, 2018</a:t>
            </a:r>
          </a:p>
        </p:txBody>
      </p:sp>
      <p:sp>
        <p:nvSpPr>
          <p:cNvPr id="64" name="Content Placeholder 21">
            <a:extLst>
              <a:ext uri="{FF2B5EF4-FFF2-40B4-BE49-F238E27FC236}">
                <a16:creationId xmlns:a16="http://schemas.microsoft.com/office/drawing/2014/main" id="{1A163676-1E66-4131-8634-9591AAB2A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66" y="2032000"/>
            <a:ext cx="7145867" cy="387922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EFFFF"/>
                </a:solidFill>
              </a:rPr>
              <a:t>Second meeting with owners of property adjacent to easement. This time, owners identify damaged fence, express expectations, and trees deemed damaged are marked for the city arborist so </a:t>
            </a:r>
            <a:r>
              <a:rPr lang="en-US">
                <a:solidFill>
                  <a:srgbClr val="FEFFFF"/>
                </a:solidFill>
              </a:rPr>
              <a:t>that the tree </a:t>
            </a:r>
            <a:r>
              <a:rPr lang="en-US" dirty="0">
                <a:solidFill>
                  <a:srgbClr val="FEFFFF"/>
                </a:solidFill>
              </a:rPr>
              <a:t>removal contractor is sure to remove the right ones.  </a:t>
            </a:r>
          </a:p>
        </p:txBody>
      </p:sp>
      <p:pic>
        <p:nvPicPr>
          <p:cNvPr id="65" name="Content Placeholder 6">
            <a:extLst>
              <a:ext uri="{FF2B5EF4-FFF2-40B4-BE49-F238E27FC236}">
                <a16:creationId xmlns:a16="http://schemas.microsoft.com/office/drawing/2014/main" id="{85EC3171-C297-4520-B594-2185F1CAA2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10" r="28733"/>
          <a:stretch/>
        </p:blipFill>
        <p:spPr>
          <a:xfrm rot="5400000">
            <a:off x="8494915" y="3160915"/>
            <a:ext cx="3431768" cy="3962402"/>
          </a:xfrm>
          <a:prstGeom prst="rect">
            <a:avLst/>
          </a:prstGeom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7608143B-5494-482A-BCE4-588DC477D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229598" y="3426234"/>
            <a:ext cx="3962401" cy="2766"/>
          </a:xfrm>
          <a:prstGeom prst="line">
            <a:avLst/>
          </a:prstGeom>
          <a:ln w="50800" cap="flat">
            <a:solidFill>
              <a:schemeClr val="bg2">
                <a:lumMod val="1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6231672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274</Words>
  <Application>Microsoft Macintosh PowerPoint</Application>
  <PresentationFormat>Widescreen</PresentationFormat>
  <Paragraphs>28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Wisp</vt:lpstr>
      <vt:lpstr>REPAIR AND RESTORATION</vt:lpstr>
      <vt:lpstr>August 23 2018</vt:lpstr>
      <vt:lpstr>Aug 28, 2018</vt:lpstr>
      <vt:lpstr>Aug. 29, 2018</vt:lpstr>
      <vt:lpstr>Aug. 30, 2018</vt:lpstr>
      <vt:lpstr>Sept. 6, 2018</vt:lpstr>
      <vt:lpstr>Sept. 10, 2018</vt:lpstr>
      <vt:lpstr>Sept. 12, 2018</vt:lpstr>
      <vt:lpstr>Oct. 5, 2018</vt:lpstr>
      <vt:lpstr>Nov. 30, 2018</vt:lpstr>
      <vt:lpstr>Dec. 4, 2018</vt:lpstr>
      <vt:lpstr>Dec. 31, 2018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REPAIR AND RESTORATION</dc:title>
  <dc:creator>Stephanie Ramage</dc:creator>
  <cp:lastModifiedBy>Stephanie Ramage</cp:lastModifiedBy>
  <cp:revision>4</cp:revision>
  <dcterms:created xsi:type="dcterms:W3CDTF">2019-06-27T16:45:59Z</dcterms:created>
  <dcterms:modified xsi:type="dcterms:W3CDTF">2026-03-02T19:26:52Z</dcterms:modified>
</cp:coreProperties>
</file>